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85" r:id="rId4"/>
    <p:sldId id="277" r:id="rId5"/>
    <p:sldId id="276" r:id="rId6"/>
    <p:sldId id="258" r:id="rId7"/>
    <p:sldId id="260" r:id="rId8"/>
    <p:sldId id="287" r:id="rId9"/>
    <p:sldId id="261" r:id="rId10"/>
    <p:sldId id="291" r:id="rId11"/>
    <p:sldId id="279" r:id="rId12"/>
    <p:sldId id="292" r:id="rId13"/>
    <p:sldId id="278" r:id="rId14"/>
  </p:sldIdLst>
  <p:sldSz cx="9144000" cy="6858000" type="screen4x3"/>
  <p:notesSz cx="6797675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548"/>
    <a:srgbClr val="C40741"/>
    <a:srgbClr val="ED144E"/>
    <a:srgbClr val="DDDDDD"/>
    <a:srgbClr val="B10044"/>
    <a:srgbClr val="A2003C"/>
    <a:srgbClr val="C0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08" autoAdjust="0"/>
  </p:normalViewPr>
  <p:slideViewPr>
    <p:cSldViewPr>
      <p:cViewPr varScale="1">
        <p:scale>
          <a:sx n="100" d="100"/>
          <a:sy n="100" d="100"/>
        </p:scale>
        <p:origin x="-1950" y="-90"/>
      </p:cViewPr>
      <p:guideLst>
        <p:guide orient="horz" pos="2160"/>
        <p:guide orient="horz" pos="1624"/>
        <p:guide orient="horz" pos="1083"/>
        <p:guide orient="horz" pos="540"/>
        <p:guide orient="horz" pos="2698"/>
        <p:guide orient="horz" pos="3240"/>
        <p:guide orient="horz" pos="3776"/>
        <p:guide orient="horz" pos="4047"/>
        <p:guide pos="4321"/>
        <p:guide pos="3606"/>
        <p:guide pos="1446"/>
        <p:guide pos="2880"/>
        <p:guide pos="5043"/>
        <p:guide pos="2163"/>
        <p:guide pos="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2E35E4-65BF-413D-A465-8A0D60B40FE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14735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Werlke</a:t>
            </a:r>
            <a:r>
              <a:rPr lang="nl-NL" baseline="0" dirty="0" smtClean="0"/>
              <a:t> aanpak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5533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Geen </a:t>
            </a:r>
            <a:r>
              <a:rPr lang="nl-NL" dirty="0" err="1" smtClean="0"/>
              <a:t>breeam</a:t>
            </a:r>
            <a:r>
              <a:rPr lang="nl-NL" dirty="0" smtClean="0"/>
              <a:t> </a:t>
            </a:r>
            <a:r>
              <a:rPr lang="nl-NL" dirty="0" err="1" smtClean="0"/>
              <a:t>etc</a:t>
            </a:r>
            <a:r>
              <a:rPr lang="nl-NL" dirty="0" smtClean="0"/>
              <a:t>, komt</a:t>
            </a:r>
            <a:r>
              <a:rPr lang="nl-NL" baseline="0" dirty="0" smtClean="0"/>
              <a:t> wel steeds meer aan bod. Doelstelling en financiering moeilijker.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967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Visie op vastgoed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953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- 1,5 </a:t>
            </a:r>
            <a:r>
              <a:rPr lang="nl-NL" dirty="0" err="1" smtClean="0"/>
              <a:t>mln</a:t>
            </a:r>
            <a:r>
              <a:rPr lang="nl-NL" dirty="0" smtClean="0"/>
              <a:t>;</a:t>
            </a:r>
            <a:r>
              <a:rPr lang="nl-NL" baseline="0" dirty="0" smtClean="0"/>
              <a:t> onrendabele top energieneutraal, monumenten, comfort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4991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SDE grotendeels</a:t>
            </a:r>
            <a:r>
              <a:rPr lang="nl-NL" baseline="0" dirty="0" smtClean="0"/>
              <a:t> wel ingezet, zit in rendabel investeringen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02305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Eerste 49 gebouwen dit berekend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4536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Tegen het onderhoud leunend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En afstemming huurder; </a:t>
            </a:r>
            <a:r>
              <a:rPr lang="nl-NL" dirty="0" err="1" smtClean="0"/>
              <a:t>incl</a:t>
            </a:r>
            <a:r>
              <a:rPr lang="nl-NL" dirty="0" smtClean="0"/>
              <a:t> asbest, planmatig</a:t>
            </a:r>
            <a:r>
              <a:rPr lang="nl-NL" baseline="0" dirty="0" smtClean="0"/>
              <a:t> onderhoud</a:t>
            </a:r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Sde</a:t>
            </a:r>
            <a:r>
              <a:rPr lang="nl-NL" baseline="0" dirty="0" smtClean="0"/>
              <a:t> subsidie en onbekend haalbaarheid, inkoopprijzen en opslagpercentages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4412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Vertrouwen op berekeningen, administratieve</a:t>
            </a:r>
            <a:r>
              <a:rPr lang="nl-NL" baseline="0" dirty="0" smtClean="0"/>
              <a:t> eenvoud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Alles komt slim binnen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Geen verrekeningen intern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Gebruiksmaatregelen en het halen van de besparing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40356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NL" dirty="0" smtClean="0"/>
              <a:t>Niet energieneutraal, 1 wethouder, energiebesparing</a:t>
            </a:r>
          </a:p>
          <a:p>
            <a:pPr marL="171450" indent="-171450">
              <a:buFontTx/>
              <a:buChar char="-"/>
            </a:pPr>
            <a:r>
              <a:rPr lang="nl-NL" dirty="0" smtClean="0"/>
              <a:t>Sturing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Besparing jaar 0, btw, 75%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1 wereld, geen financieringspakket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3 dekkingsbronnen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Globaal onderzoek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En bouwkundige aanpassingen, leges kosten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Innovatie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En effect exploitatie door uitvoering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Grote aanspraak en minder flexibiliteit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E35E4-65BF-413D-A465-8A0D60B40FE2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957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7"/>
          <p:cNvSpPr>
            <a:spLocks noChangeArrowheads="1"/>
          </p:cNvSpPr>
          <p:nvPr userDrawn="1"/>
        </p:nvSpPr>
        <p:spPr bwMode="hidden">
          <a:xfrm>
            <a:off x="4763" y="6424613"/>
            <a:ext cx="9139237" cy="4333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hidden">
          <a:xfrm>
            <a:off x="0" y="3425825"/>
            <a:ext cx="4572000" cy="857250"/>
          </a:xfrm>
          <a:prstGeom prst="rect">
            <a:avLst/>
          </a:prstGeom>
          <a:solidFill>
            <a:srgbClr val="ED14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0" name="Rectangle 14"/>
          <p:cNvSpPr>
            <a:spLocks noChangeArrowheads="1"/>
          </p:cNvSpPr>
          <p:nvPr userDrawn="1"/>
        </p:nvSpPr>
        <p:spPr bwMode="gray">
          <a:xfrm>
            <a:off x="0" y="0"/>
            <a:ext cx="1155700" cy="3429000"/>
          </a:xfrm>
          <a:prstGeom prst="rect">
            <a:avLst/>
          </a:prstGeom>
          <a:solidFill>
            <a:srgbClr val="D915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hidden">
          <a:xfrm>
            <a:off x="4564063" y="3429000"/>
            <a:ext cx="4579937" cy="1714500"/>
          </a:xfrm>
          <a:prstGeom prst="rect">
            <a:avLst/>
          </a:prstGeom>
          <a:solidFill>
            <a:srgbClr val="D9154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2" name="Rectangle 16"/>
          <p:cNvSpPr>
            <a:spLocks noChangeArrowheads="1"/>
          </p:cNvSpPr>
          <p:nvPr userDrawn="1"/>
        </p:nvSpPr>
        <p:spPr bwMode="hidden">
          <a:xfrm>
            <a:off x="0" y="5137150"/>
            <a:ext cx="4572000" cy="857250"/>
          </a:xfrm>
          <a:prstGeom prst="rect">
            <a:avLst/>
          </a:prstGeom>
          <a:solidFill>
            <a:srgbClr val="ED14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31900" y="571500"/>
            <a:ext cx="7516813" cy="1484313"/>
          </a:xfrm>
        </p:spPr>
        <p:txBody>
          <a:bodyPr anchor="t"/>
          <a:lstStyle>
            <a:lvl1pPr>
              <a:defRPr sz="3600"/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1425" y="2568575"/>
            <a:ext cx="7507288" cy="860425"/>
          </a:xfrm>
        </p:spPr>
        <p:txBody>
          <a:bodyPr anchor="b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</a:p>
        </p:txBody>
      </p:sp>
      <p:pic>
        <p:nvPicPr>
          <p:cNvPr id="4121" name="Picture 25" descr="Logo_Breda_PMS_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27025" y="6530975"/>
            <a:ext cx="165893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6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23075" y="19050"/>
            <a:ext cx="1854200" cy="59594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60475" y="19050"/>
            <a:ext cx="5410200" cy="59594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86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57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661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60475" y="1452563"/>
            <a:ext cx="3632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45075" y="1452563"/>
            <a:ext cx="3632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72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18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3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286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8538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53699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hidden">
          <a:xfrm>
            <a:off x="4763" y="6424613"/>
            <a:ext cx="9139237" cy="4333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1155700" y="0"/>
            <a:ext cx="7988300" cy="857250"/>
          </a:xfrm>
          <a:prstGeom prst="rect">
            <a:avLst/>
          </a:prstGeom>
          <a:solidFill>
            <a:srgbClr val="ED14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61" name="Picture 37" descr="Logo_Breda_PMS_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27025" y="6529388"/>
            <a:ext cx="1666875" cy="2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1452563"/>
            <a:ext cx="74168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white">
          <a:xfrm>
            <a:off x="1270000" y="19050"/>
            <a:ext cx="74072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-1524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2pPr>
      <a:lvl3pPr marL="809625" indent="-1539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162050" indent="-1730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4pPr>
      <a:lvl5pPr marL="1524000" indent="-182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5pPr>
      <a:lvl6pPr marL="1981200" indent="-182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6pPr>
      <a:lvl7pPr marL="2438400" indent="-182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7pPr>
      <a:lvl8pPr marL="2895600" indent="-182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8pPr>
      <a:lvl9pPr marL="3352800" indent="-1825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3" y="77407"/>
            <a:ext cx="4528445" cy="626343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7407"/>
            <a:ext cx="4392488" cy="626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6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Energieneutraliteit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Twee scenario’s per pand berekend;</a:t>
            </a:r>
          </a:p>
          <a:p>
            <a:pPr lvl="1"/>
            <a:r>
              <a:rPr lang="nl-NL" dirty="0"/>
              <a:t>scenario </a:t>
            </a:r>
            <a:r>
              <a:rPr lang="nl-NL" dirty="0" smtClean="0"/>
              <a:t>kosteneffectieve aanpak</a:t>
            </a:r>
            <a:endParaRPr lang="nl-NL" dirty="0"/>
          </a:p>
          <a:p>
            <a:pPr lvl="1"/>
            <a:r>
              <a:rPr lang="nl-NL" dirty="0"/>
              <a:t>scenario “richting” energieneutraal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Scenario richting energieneutraal: </a:t>
            </a:r>
          </a:p>
          <a:p>
            <a:pPr lvl="1"/>
            <a:r>
              <a:rPr lang="nl-NL" sz="1600" dirty="0" smtClean="0"/>
              <a:t>11,7 </a:t>
            </a:r>
            <a:r>
              <a:rPr lang="nl-NL" sz="1600" dirty="0" err="1" smtClean="0"/>
              <a:t>mln</a:t>
            </a:r>
            <a:r>
              <a:rPr lang="nl-NL" sz="1600" dirty="0" smtClean="0"/>
              <a:t> extra onrendabel</a:t>
            </a:r>
          </a:p>
          <a:p>
            <a:pPr lvl="1"/>
            <a:r>
              <a:rPr lang="nl-NL" sz="1600" dirty="0" smtClean="0"/>
              <a:t>15% extra CO</a:t>
            </a:r>
            <a:r>
              <a:rPr lang="nl-NL" sz="1600" dirty="0"/>
              <a:t>₂ </a:t>
            </a:r>
            <a:r>
              <a:rPr lang="nl-NL" sz="1600" dirty="0" smtClean="0"/>
              <a:t>besparing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9505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196752"/>
            <a:ext cx="7632005" cy="4856757"/>
          </a:xfrm>
        </p:spPr>
        <p:txBody>
          <a:bodyPr/>
          <a:lstStyle/>
          <a:p>
            <a:r>
              <a:rPr lang="nl-NL" dirty="0" smtClean="0"/>
              <a:t>Traditionele aanbesteding</a:t>
            </a:r>
          </a:p>
          <a:p>
            <a:pPr lvl="1"/>
            <a:r>
              <a:rPr lang="nl-NL" dirty="0" smtClean="0"/>
              <a:t>Eenvoud maatregelen</a:t>
            </a:r>
          </a:p>
          <a:p>
            <a:pPr lvl="1"/>
            <a:r>
              <a:rPr lang="nl-NL" dirty="0" smtClean="0"/>
              <a:t>Integrale aanpak (projecten afdeling)</a:t>
            </a:r>
          </a:p>
          <a:p>
            <a:pPr marL="323850" lvl="1" indent="0">
              <a:buNone/>
            </a:pPr>
            <a:endParaRPr lang="nl-NL" dirty="0" smtClean="0"/>
          </a:p>
          <a:p>
            <a:r>
              <a:rPr lang="nl-NL" dirty="0" smtClean="0"/>
              <a:t>PV Panelen</a:t>
            </a:r>
          </a:p>
          <a:p>
            <a:pPr lvl="1"/>
            <a:r>
              <a:rPr lang="nl-NL" dirty="0" smtClean="0"/>
              <a:t>Europese aanbesteding raamovereenkomst</a:t>
            </a:r>
          </a:p>
          <a:p>
            <a:pPr marL="323850" lvl="1" indent="0">
              <a:buNone/>
            </a:pPr>
            <a:endParaRPr lang="nl-NL" dirty="0" smtClean="0"/>
          </a:p>
          <a:p>
            <a:r>
              <a:rPr lang="nl-NL" dirty="0" smtClean="0"/>
              <a:t>Geen </a:t>
            </a:r>
            <a:r>
              <a:rPr lang="nl-NL" dirty="0" err="1" smtClean="0"/>
              <a:t>esco</a:t>
            </a:r>
            <a:endParaRPr lang="nl-NL" dirty="0" smtClean="0"/>
          </a:p>
          <a:p>
            <a:pPr lvl="1"/>
            <a:r>
              <a:rPr lang="nl-NL" dirty="0" smtClean="0"/>
              <a:t>Financieringslast hoger</a:t>
            </a:r>
          </a:p>
          <a:p>
            <a:pPr lvl="1"/>
            <a:r>
              <a:rPr lang="nl-NL" dirty="0" smtClean="0"/>
              <a:t>Juridificering</a:t>
            </a:r>
          </a:p>
          <a:p>
            <a:pPr lvl="1"/>
            <a:r>
              <a:rPr lang="nl-NL" dirty="0" smtClean="0"/>
              <a:t>Kennis in huis aanwezig of eenvoudig te verkrijgen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53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Monitoring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Business case wordt niet gemonitord</a:t>
            </a:r>
          </a:p>
          <a:p>
            <a:r>
              <a:rPr lang="nl-NL" dirty="0" err="1" smtClean="0"/>
              <a:t>Sustainability</a:t>
            </a:r>
            <a:r>
              <a:rPr lang="nl-NL" dirty="0" smtClean="0"/>
              <a:t> module, slimme meters</a:t>
            </a:r>
          </a:p>
          <a:p>
            <a:r>
              <a:rPr lang="nl-NL" dirty="0" smtClean="0"/>
              <a:t>Centraliseren energiebudgetten gemeente</a:t>
            </a:r>
          </a:p>
          <a:p>
            <a:r>
              <a:rPr lang="nl-NL" dirty="0" smtClean="0"/>
              <a:t>Coaching huurders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8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0475" y="1268760"/>
            <a:ext cx="7416800" cy="4709765"/>
          </a:xfrm>
        </p:spPr>
        <p:txBody>
          <a:bodyPr/>
          <a:lstStyle/>
          <a:p>
            <a:r>
              <a:rPr lang="nl-NL" dirty="0" smtClean="0"/>
              <a:t>Bepalen doelstelling en methode</a:t>
            </a:r>
          </a:p>
          <a:p>
            <a:r>
              <a:rPr lang="nl-NL" dirty="0" smtClean="0"/>
              <a:t>EPA-U </a:t>
            </a:r>
            <a:r>
              <a:rPr lang="nl-NL" dirty="0"/>
              <a:t>onderzoek uitbesteden of </a:t>
            </a:r>
            <a:r>
              <a:rPr lang="nl-NL" dirty="0" smtClean="0"/>
              <a:t>zelf doen/inhuren.</a:t>
            </a:r>
          </a:p>
          <a:p>
            <a:r>
              <a:rPr lang="nl-NL" dirty="0" smtClean="0"/>
              <a:t>Verduurzamingsoftware aansluiten op financiering </a:t>
            </a:r>
            <a:endParaRPr lang="nl-NL" dirty="0" smtClean="0"/>
          </a:p>
          <a:p>
            <a:r>
              <a:rPr lang="nl-NL" smtClean="0"/>
              <a:t>Maatregelen </a:t>
            </a:r>
            <a:r>
              <a:rPr lang="nl-NL" dirty="0" smtClean="0"/>
              <a:t>in onderhoudspakket</a:t>
            </a:r>
          </a:p>
          <a:p>
            <a:r>
              <a:rPr lang="nl-NL" dirty="0" smtClean="0"/>
              <a:t>Financiële administratief</a:t>
            </a:r>
            <a:endParaRPr lang="nl-NL" dirty="0"/>
          </a:p>
          <a:p>
            <a:r>
              <a:rPr lang="nl-NL" dirty="0"/>
              <a:t>Haalbaarheid maatregelen</a:t>
            </a:r>
          </a:p>
          <a:p>
            <a:r>
              <a:rPr lang="nl-NL" dirty="0" smtClean="0"/>
              <a:t>Prijsontwikkeling</a:t>
            </a:r>
          </a:p>
          <a:p>
            <a:r>
              <a:rPr lang="nl-NL" dirty="0" smtClean="0"/>
              <a:t>Technologische </a:t>
            </a:r>
            <a:r>
              <a:rPr lang="nl-NL" dirty="0"/>
              <a:t>ontwikkelingen</a:t>
            </a:r>
          </a:p>
          <a:p>
            <a:r>
              <a:rPr lang="nl-NL" dirty="0"/>
              <a:t>Afspraken huurder split </a:t>
            </a:r>
            <a:r>
              <a:rPr lang="nl-NL" dirty="0" smtClean="0"/>
              <a:t>incentive</a:t>
            </a:r>
          </a:p>
          <a:p>
            <a:r>
              <a:rPr lang="nl-NL" dirty="0"/>
              <a:t>A</a:t>
            </a:r>
            <a:r>
              <a:rPr lang="nl-NL" dirty="0" smtClean="0"/>
              <a:t>anpassingen rapporten</a:t>
            </a:r>
            <a:endParaRPr lang="nl-NL" dirty="0"/>
          </a:p>
          <a:p>
            <a:r>
              <a:rPr lang="nl-NL" dirty="0" smtClean="0"/>
              <a:t>Flexibiliteit </a:t>
            </a:r>
            <a:r>
              <a:rPr lang="nl-NL" dirty="0" err="1" smtClean="0"/>
              <a:t>meerjarenonderhoudsplan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3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Zoektocht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Zoektocht bij de diverse Nederlandse gemeenten:</a:t>
            </a:r>
          </a:p>
          <a:p>
            <a:r>
              <a:rPr lang="nl-NL" dirty="0" smtClean="0"/>
              <a:t>denkfase</a:t>
            </a:r>
          </a:p>
          <a:p>
            <a:r>
              <a:rPr lang="nl-NL" dirty="0" smtClean="0"/>
              <a:t>per pand</a:t>
            </a:r>
          </a:p>
          <a:p>
            <a:r>
              <a:rPr lang="nl-NL" dirty="0" smtClean="0"/>
              <a:t>laaghangend fruit eerst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Een kopieerbare structurele aanpak voor de volledige portefeuille werd niet aangetroffen. </a:t>
            </a:r>
          </a:p>
        </p:txBody>
      </p:sp>
    </p:spTree>
    <p:extLst>
      <p:ext uri="{BB962C8B-B14F-4D97-AF65-F5344CB8AC3E}">
        <p14:creationId xmlns:p14="http://schemas.microsoft.com/office/powerpoint/2010/main" val="76954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 Vastgoed Breda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052736"/>
            <a:ext cx="7199957" cy="3888432"/>
          </a:xfrm>
        </p:spPr>
        <p:txBody>
          <a:bodyPr/>
          <a:lstStyle/>
          <a:p>
            <a:pPr marL="0" lv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Klimaatnota</a:t>
            </a:r>
            <a:r>
              <a:rPr lang="nl-NL" dirty="0"/>
              <a:t>: </a:t>
            </a:r>
          </a:p>
          <a:p>
            <a:pPr lvl="0">
              <a:buFontTx/>
              <a:buChar char="-"/>
            </a:pPr>
            <a:r>
              <a:rPr lang="nl-NL" dirty="0"/>
              <a:t>CO₂ neutrale gemeentelijke organisatie in 2020</a:t>
            </a:r>
          </a:p>
          <a:p>
            <a:pPr lvl="0">
              <a:buFontTx/>
              <a:buChar char="-"/>
            </a:pPr>
            <a:r>
              <a:rPr lang="nl-NL" dirty="0"/>
              <a:t>CO₂ neutrale stad in 2044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Vastgoed (op basis van het landelijke Energieakkoord):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dirty="0"/>
              <a:t>het maken van </a:t>
            </a:r>
            <a:r>
              <a:rPr lang="nl-NL" u="sng" dirty="0"/>
              <a:t>gemiddeld</a:t>
            </a:r>
            <a:r>
              <a:rPr lang="nl-NL" dirty="0"/>
              <a:t> twee labelstappen in 2020 over het totale gebouwenbestand.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dirty="0"/>
              <a:t>het bereiken van </a:t>
            </a:r>
            <a:r>
              <a:rPr lang="nl-NL" u="sng" dirty="0"/>
              <a:t>gemiddeld</a:t>
            </a:r>
            <a:r>
              <a:rPr lang="nl-NL" dirty="0"/>
              <a:t> label A (energie-index &lt;1,05) in 2030 over het totale gebouwenbestand.</a:t>
            </a:r>
          </a:p>
          <a:p>
            <a:pPr marL="457200" lvl="0" indent="-457200">
              <a:buFont typeface="+mj-lt"/>
              <a:buAutoNum type="arabicPeriod"/>
            </a:pPr>
            <a:r>
              <a:rPr lang="nl-NL" dirty="0"/>
              <a:t>alle gebouwen </a:t>
            </a:r>
            <a:r>
              <a:rPr lang="nl-NL" u="sng" dirty="0"/>
              <a:t>gemiddeld</a:t>
            </a:r>
            <a:r>
              <a:rPr lang="nl-NL" dirty="0"/>
              <a:t> energieneutraal in 2044.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32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EPA-U </a:t>
            </a:r>
            <a:r>
              <a:rPr lang="nl-NL" dirty="0"/>
              <a:t>maatwerk en </a:t>
            </a:r>
            <a:r>
              <a:rPr lang="nl-NL" dirty="0" smtClean="0"/>
              <a:t>labels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84784"/>
            <a:ext cx="7416800" cy="452596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Richten op de </a:t>
            </a:r>
            <a:r>
              <a:rPr lang="nl-NL" dirty="0"/>
              <a:t>CO₂ </a:t>
            </a:r>
            <a:r>
              <a:rPr lang="nl-NL" dirty="0" smtClean="0"/>
              <a:t>uitstoot:</a:t>
            </a:r>
            <a:endParaRPr lang="nl-NL" dirty="0"/>
          </a:p>
          <a:p>
            <a:r>
              <a:rPr lang="nl-NL" dirty="0" smtClean="0"/>
              <a:t>Gericht op energiebesparing gebouw/schil en snelheid;</a:t>
            </a:r>
          </a:p>
          <a:p>
            <a:r>
              <a:rPr lang="nl-NL" dirty="0" smtClean="0"/>
              <a:t>Focus en eenvoudig meetbaar via label-aanpak.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Tijdens de uitvoering zo veel als mogelijk koppeling leggen met planmatig onderhoud, brandveiligheid, asbest, comfort en klimaat adaptatie.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45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 Breda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Kosteneffectieve aanpak; </a:t>
            </a:r>
          </a:p>
          <a:p>
            <a:pPr marL="895350" lvl="1" indent="0">
              <a:buNone/>
            </a:pPr>
            <a:r>
              <a:rPr lang="nl-NL" dirty="0"/>
              <a:t>	</a:t>
            </a:r>
            <a:r>
              <a:rPr lang="nl-NL" sz="2000" dirty="0" smtClean="0"/>
              <a:t>NCW &gt;0</a:t>
            </a:r>
            <a:br>
              <a:rPr lang="nl-NL" sz="2000" dirty="0" smtClean="0"/>
            </a:br>
            <a:r>
              <a:rPr lang="nl-NL" sz="2000" dirty="0" smtClean="0"/>
              <a:t>Pakket </a:t>
            </a:r>
            <a:r>
              <a:rPr lang="nl-NL" sz="2000" dirty="0" err="1" smtClean="0"/>
              <a:t>ipv</a:t>
            </a:r>
            <a:r>
              <a:rPr lang="nl-NL" sz="2000" dirty="0" smtClean="0"/>
              <a:t> maatregel</a:t>
            </a:r>
            <a:br>
              <a:rPr lang="nl-NL" sz="2000" dirty="0" smtClean="0"/>
            </a:br>
            <a:endParaRPr lang="nl-NL" sz="2000" dirty="0" smtClean="0"/>
          </a:p>
          <a:p>
            <a:pPr marL="457200" indent="-457200">
              <a:buAutoNum type="arabicPeriod"/>
            </a:pPr>
            <a:r>
              <a:rPr lang="nl-NL" dirty="0" smtClean="0"/>
              <a:t>Focus op kernportefeuille </a:t>
            </a:r>
            <a:br>
              <a:rPr lang="nl-NL" dirty="0" smtClean="0"/>
            </a:br>
            <a:endParaRPr lang="nl-NL" dirty="0" smtClean="0"/>
          </a:p>
          <a:p>
            <a:pPr marL="457200" indent="-457200">
              <a:buAutoNum type="arabicPeriod"/>
            </a:pPr>
            <a:r>
              <a:rPr lang="nl-NL" dirty="0" smtClean="0"/>
              <a:t>Aansluitend bij </a:t>
            </a:r>
            <a:r>
              <a:rPr lang="nl-NL" dirty="0" err="1"/>
              <a:t>m</a:t>
            </a:r>
            <a:r>
              <a:rPr lang="nl-NL" dirty="0" err="1" smtClean="0"/>
              <a:t>eerjarenonderhoudsplan</a:t>
            </a:r>
            <a:r>
              <a:rPr lang="nl-NL" dirty="0" smtClean="0"/>
              <a:t>/planning</a:t>
            </a:r>
          </a:p>
          <a:p>
            <a:pPr marL="457200" indent="-457200">
              <a:buAutoNum type="arabicPeriod"/>
            </a:pPr>
            <a:endParaRPr lang="nl-NL" dirty="0" smtClean="0"/>
          </a:p>
          <a:p>
            <a:pPr marL="457200" indent="-457200">
              <a:buFontTx/>
              <a:buAutoNum type="arabicPeriod"/>
            </a:pPr>
            <a:r>
              <a:rPr lang="nl-NL" dirty="0"/>
              <a:t>Trias energetica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	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4553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Kosteneffectieve aanpak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196752"/>
            <a:ext cx="7416800" cy="4525962"/>
          </a:xfrm>
        </p:spPr>
        <p:txBody>
          <a:bodyPr/>
          <a:lstStyle/>
          <a:p>
            <a:r>
              <a:rPr lang="nl-NL" dirty="0" smtClean="0"/>
              <a:t>Inzet onderhoudsbudget </a:t>
            </a:r>
          </a:p>
          <a:p>
            <a:pPr lvl="1"/>
            <a:r>
              <a:rPr lang="nl-NL" dirty="0" err="1" smtClean="0"/>
              <a:t>Incl</a:t>
            </a:r>
            <a:r>
              <a:rPr lang="nl-NL" dirty="0" smtClean="0"/>
              <a:t> desinvesteren</a:t>
            </a:r>
          </a:p>
          <a:p>
            <a:r>
              <a:rPr lang="nl-NL" dirty="0" smtClean="0"/>
              <a:t>Inzet energiewinsten </a:t>
            </a:r>
          </a:p>
          <a:p>
            <a:pPr lvl="1"/>
            <a:r>
              <a:rPr lang="nl-NL" dirty="0" smtClean="0"/>
              <a:t>Centraliseren energiebudgetten</a:t>
            </a:r>
          </a:p>
          <a:p>
            <a:pPr lvl="1"/>
            <a:r>
              <a:rPr lang="nl-NL" dirty="0" smtClean="0"/>
              <a:t>Split </a:t>
            </a:r>
            <a:r>
              <a:rPr lang="nl-NL" dirty="0" smtClean="0"/>
              <a:t>incentive 75/25%</a:t>
            </a:r>
            <a:endParaRPr lang="nl-NL" dirty="0"/>
          </a:p>
          <a:p>
            <a:pPr lvl="1"/>
            <a:r>
              <a:rPr lang="nl-NL" dirty="0" smtClean="0"/>
              <a:t>Berekeningen met werkelijke energietarief en referentieverbruik (gemiddeld klimaatjaar)</a:t>
            </a:r>
          </a:p>
          <a:p>
            <a:r>
              <a:rPr lang="nl-NL" dirty="0" smtClean="0"/>
              <a:t>Beperkte </a:t>
            </a:r>
            <a:r>
              <a:rPr lang="nl-NL" dirty="0"/>
              <a:t>inzet </a:t>
            </a:r>
            <a:r>
              <a:rPr lang="nl-NL" dirty="0" smtClean="0"/>
              <a:t>onrendabele investeringsmiddelen</a:t>
            </a:r>
          </a:p>
          <a:p>
            <a:r>
              <a:rPr lang="nl-NL" dirty="0" smtClean="0"/>
              <a:t>Vaste </a:t>
            </a:r>
            <a:r>
              <a:rPr lang="nl-NL" dirty="0"/>
              <a:t>afschrijvingstermijnen (10 óf 20 jaar)</a:t>
            </a:r>
          </a:p>
          <a:p>
            <a:r>
              <a:rPr lang="nl-NL" dirty="0"/>
              <a:t>Rente 2,5%</a:t>
            </a:r>
          </a:p>
          <a:p>
            <a:endParaRPr lang="nl-NL" dirty="0" smtClean="0"/>
          </a:p>
          <a:p>
            <a:r>
              <a:rPr lang="nl-NL" dirty="0" smtClean="0"/>
              <a:t>Voorbereidend onderzoek apart gefinancierd (verkoopresultaat)</a:t>
            </a:r>
          </a:p>
        </p:txBody>
      </p:sp>
    </p:spTree>
    <p:extLst>
      <p:ext uri="{BB962C8B-B14F-4D97-AF65-F5344CB8AC3E}">
        <p14:creationId xmlns:p14="http://schemas.microsoft.com/office/powerpoint/2010/main" val="24825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Business case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69 gebouwen </a:t>
            </a:r>
          </a:p>
          <a:p>
            <a:r>
              <a:rPr lang="nl-NL" dirty="0" smtClean="0"/>
              <a:t>Totaal investeringskosten: 18,6 </a:t>
            </a:r>
            <a:r>
              <a:rPr lang="nl-NL" dirty="0" err="1" smtClean="0"/>
              <a:t>mln</a:t>
            </a:r>
            <a:endParaRPr lang="nl-NL" dirty="0" smtClean="0"/>
          </a:p>
          <a:p>
            <a:r>
              <a:rPr lang="nl-NL" dirty="0" smtClean="0"/>
              <a:t>Periode: 2016-2025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Dekking:</a:t>
            </a:r>
          </a:p>
          <a:p>
            <a:r>
              <a:rPr lang="nl-NL" dirty="0" smtClean="0"/>
              <a:t>MJOP: 6,7 </a:t>
            </a:r>
            <a:r>
              <a:rPr lang="nl-NL" dirty="0" err="1" smtClean="0"/>
              <a:t>mln</a:t>
            </a:r>
            <a:endParaRPr lang="nl-NL" dirty="0" smtClean="0"/>
          </a:p>
          <a:p>
            <a:r>
              <a:rPr lang="nl-NL" dirty="0" smtClean="0"/>
              <a:t>Subsidie: 122 duizend (</a:t>
            </a:r>
            <a:r>
              <a:rPr lang="nl-NL" dirty="0" err="1" smtClean="0"/>
              <a:t>Interreg</a:t>
            </a:r>
            <a:r>
              <a:rPr lang="nl-NL" dirty="0" smtClean="0"/>
              <a:t> + </a:t>
            </a:r>
            <a:r>
              <a:rPr lang="nl-NL" dirty="0" err="1" smtClean="0"/>
              <a:t>Uefa</a:t>
            </a:r>
            <a:r>
              <a:rPr lang="nl-NL" dirty="0" smtClean="0"/>
              <a:t> en excl. SDE)</a:t>
            </a:r>
          </a:p>
          <a:p>
            <a:r>
              <a:rPr lang="nl-NL" dirty="0"/>
              <a:t>Rendabel </a:t>
            </a:r>
            <a:r>
              <a:rPr lang="nl-NL" dirty="0" smtClean="0"/>
              <a:t>investeringen: 9,9 </a:t>
            </a:r>
            <a:r>
              <a:rPr lang="nl-NL" dirty="0" err="1"/>
              <a:t>mln</a:t>
            </a:r>
            <a:r>
              <a:rPr lang="nl-NL" dirty="0"/>
              <a:t> </a:t>
            </a:r>
          </a:p>
          <a:p>
            <a:r>
              <a:rPr lang="nl-NL" dirty="0" smtClean="0"/>
              <a:t>Onrendabel investeringen: 1,8 </a:t>
            </a:r>
            <a:r>
              <a:rPr lang="nl-NL" dirty="0" err="1" smtClean="0"/>
              <a:t>mln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77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Business case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Vervolg onderzoeken</a:t>
            </a:r>
          </a:p>
          <a:p>
            <a:r>
              <a:rPr lang="nl-NL" dirty="0" smtClean="0"/>
              <a:t>Zwembaden en IJsbaan (beide mede door sterke gebruikersinvloed)</a:t>
            </a:r>
          </a:p>
          <a:p>
            <a:r>
              <a:rPr lang="nl-NL" dirty="0" smtClean="0"/>
              <a:t>Stadion warmte</a:t>
            </a:r>
          </a:p>
          <a:p>
            <a:r>
              <a:rPr lang="nl-NL" dirty="0" smtClean="0"/>
              <a:t>Diverse nieuwe panden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2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196752"/>
            <a:ext cx="7416800" cy="4784749"/>
          </a:xfrm>
        </p:spPr>
        <p:txBody>
          <a:bodyPr/>
          <a:lstStyle/>
          <a:p>
            <a:pPr marL="0" indent="0">
              <a:buNone/>
            </a:pPr>
            <a:r>
              <a:rPr lang="nl-NL" u="sng" dirty="0" smtClean="0"/>
              <a:t>Huidige situatie (2016)</a:t>
            </a:r>
          </a:p>
          <a:p>
            <a:r>
              <a:rPr lang="nl-NL" dirty="0" smtClean="0"/>
              <a:t>Energie-index </a:t>
            </a:r>
            <a:r>
              <a:rPr lang="nl-NL" dirty="0"/>
              <a:t>gemiddeld </a:t>
            </a:r>
            <a:r>
              <a:rPr lang="nl-NL" dirty="0" smtClean="0"/>
              <a:t>1,22 </a:t>
            </a:r>
            <a:r>
              <a:rPr lang="nl-NL" dirty="0"/>
              <a:t>(label C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 smtClean="0"/>
              <a:t>Verwachte resultaten</a:t>
            </a:r>
          </a:p>
          <a:p>
            <a:r>
              <a:rPr lang="nl-NL" dirty="0" smtClean="0"/>
              <a:t>Gemiddeld 2 labelstappen in 2019 </a:t>
            </a:r>
            <a:endParaRPr lang="nl-NL" dirty="0"/>
          </a:p>
          <a:p>
            <a:r>
              <a:rPr lang="nl-NL" dirty="0"/>
              <a:t>Gemiddelde </a:t>
            </a:r>
            <a:r>
              <a:rPr lang="nl-NL" dirty="0" err="1"/>
              <a:t>energieindex</a:t>
            </a:r>
            <a:r>
              <a:rPr lang="nl-NL" dirty="0"/>
              <a:t> 1,04 (label A) in 2017</a:t>
            </a:r>
          </a:p>
          <a:p>
            <a:r>
              <a:rPr lang="nl-NL" dirty="0" smtClean="0"/>
              <a:t>8 gebouwen energieneutraal (2017-2022)</a:t>
            </a:r>
          </a:p>
          <a:p>
            <a:r>
              <a:rPr lang="nl-NL" dirty="0" smtClean="0"/>
              <a:t>40% energiebesparing en CO</a:t>
            </a:r>
            <a:r>
              <a:rPr lang="nl-NL" baseline="-25000" dirty="0" smtClean="0"/>
              <a:t>2</a:t>
            </a:r>
            <a:r>
              <a:rPr lang="nl-NL" dirty="0" smtClean="0"/>
              <a:t>-reductie (2025)</a:t>
            </a:r>
          </a:p>
          <a:p>
            <a:r>
              <a:rPr lang="nl-NL" dirty="0" smtClean="0"/>
              <a:t>Inclusief </a:t>
            </a:r>
            <a:r>
              <a:rPr lang="nl-NL" dirty="0"/>
              <a:t>monumenten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u="sng" dirty="0" smtClean="0"/>
              <a:t>Conclusies</a:t>
            </a:r>
            <a:r>
              <a:rPr lang="nl-NL" dirty="0" smtClean="0"/>
              <a:t>:</a:t>
            </a:r>
          </a:p>
          <a:p>
            <a:r>
              <a:rPr lang="nl-NL" dirty="0" smtClean="0"/>
              <a:t>Doelstellingen Energieakkoord 2020 en 2030 worden ruimschoots gerealiseerd met een kosteneffectieve aanpak.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8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ndaardontwerp 15">
      <a:dk1>
        <a:srgbClr val="000000"/>
      </a:dk1>
      <a:lt1>
        <a:srgbClr val="FFFFFF"/>
      </a:lt1>
      <a:dk2>
        <a:srgbClr val="C40741"/>
      </a:dk2>
      <a:lt2>
        <a:srgbClr val="FFFFFF"/>
      </a:lt2>
      <a:accent1>
        <a:srgbClr val="00897D"/>
      </a:accent1>
      <a:accent2>
        <a:srgbClr val="F77703"/>
      </a:accent2>
      <a:accent3>
        <a:srgbClr val="DEAAB0"/>
      </a:accent3>
      <a:accent4>
        <a:srgbClr val="DADADA"/>
      </a:accent4>
      <a:accent5>
        <a:srgbClr val="AAC4BF"/>
      </a:accent5>
      <a:accent6>
        <a:srgbClr val="E06B02"/>
      </a:accent6>
      <a:hlink>
        <a:srgbClr val="F8C000"/>
      </a:hlink>
      <a:folHlink>
        <a:srgbClr val="DA0641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000000"/>
        </a:dk1>
        <a:lt1>
          <a:srgbClr val="FFFFFF"/>
        </a:lt1>
        <a:dk2>
          <a:srgbClr val="B2B2B2"/>
        </a:dk2>
        <a:lt2>
          <a:srgbClr val="FFFFFF"/>
        </a:lt2>
        <a:accent1>
          <a:srgbClr val="00897D"/>
        </a:accent1>
        <a:accent2>
          <a:srgbClr val="F77703"/>
        </a:accent2>
        <a:accent3>
          <a:srgbClr val="D5D5D5"/>
        </a:accent3>
        <a:accent4>
          <a:srgbClr val="DADADA"/>
        </a:accent4>
        <a:accent5>
          <a:srgbClr val="AAC4BF"/>
        </a:accent5>
        <a:accent6>
          <a:srgbClr val="E06B02"/>
        </a:accent6>
        <a:hlink>
          <a:srgbClr val="F8C000"/>
        </a:hlink>
        <a:folHlink>
          <a:srgbClr val="DA064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4">
        <a:dk1>
          <a:srgbClr val="FFFFFF"/>
        </a:dk1>
        <a:lt1>
          <a:srgbClr val="FFFFFF"/>
        </a:lt1>
        <a:dk2>
          <a:srgbClr val="FFFFFF"/>
        </a:dk2>
        <a:lt2>
          <a:srgbClr val="000000"/>
        </a:lt2>
        <a:accent1>
          <a:srgbClr val="00897D"/>
        </a:accent1>
        <a:accent2>
          <a:srgbClr val="F77703"/>
        </a:accent2>
        <a:accent3>
          <a:srgbClr val="FFFFFF"/>
        </a:accent3>
        <a:accent4>
          <a:srgbClr val="DADADA"/>
        </a:accent4>
        <a:accent5>
          <a:srgbClr val="AAC4BF"/>
        </a:accent5>
        <a:accent6>
          <a:srgbClr val="E06B02"/>
        </a:accent6>
        <a:hlink>
          <a:srgbClr val="F8C000"/>
        </a:hlink>
        <a:folHlink>
          <a:srgbClr val="DA06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5">
        <a:dk1>
          <a:srgbClr val="000000"/>
        </a:dk1>
        <a:lt1>
          <a:srgbClr val="FFFFFF"/>
        </a:lt1>
        <a:dk2>
          <a:srgbClr val="C40741"/>
        </a:dk2>
        <a:lt2>
          <a:srgbClr val="FFFFFF"/>
        </a:lt2>
        <a:accent1>
          <a:srgbClr val="00897D"/>
        </a:accent1>
        <a:accent2>
          <a:srgbClr val="F77703"/>
        </a:accent2>
        <a:accent3>
          <a:srgbClr val="DEAAB0"/>
        </a:accent3>
        <a:accent4>
          <a:srgbClr val="DADADA"/>
        </a:accent4>
        <a:accent5>
          <a:srgbClr val="AAC4BF"/>
        </a:accent5>
        <a:accent6>
          <a:srgbClr val="E06B02"/>
        </a:accent6>
        <a:hlink>
          <a:srgbClr val="F8C000"/>
        </a:hlink>
        <a:folHlink>
          <a:srgbClr val="DA064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614</TotalTime>
  <Words>557</Words>
  <Application>Microsoft Office PowerPoint</Application>
  <PresentationFormat>Diavoorstelling (4:3)</PresentationFormat>
  <Paragraphs>143</Paragraphs>
  <Slides>13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blank</vt:lpstr>
      <vt:lpstr>PowerPoint-presentatie</vt:lpstr>
      <vt:lpstr> Zoektocht</vt:lpstr>
      <vt:lpstr>Doelstelling Vastgoed Breda</vt:lpstr>
      <vt:lpstr> EPA-U maatwerk en labels </vt:lpstr>
      <vt:lpstr>Aanpak Breda</vt:lpstr>
      <vt:lpstr> Kosteneffectieve aanpak  </vt:lpstr>
      <vt:lpstr>Business case (1)</vt:lpstr>
      <vt:lpstr>Business case (2)</vt:lpstr>
      <vt:lpstr>Resultaten</vt:lpstr>
      <vt:lpstr>Energieneutraliteit</vt:lpstr>
      <vt:lpstr>Uitvoering</vt:lpstr>
      <vt:lpstr>Monitoring</vt:lpstr>
      <vt:lpstr>Uitdagingen</vt:lpstr>
    </vt:vector>
  </TitlesOfParts>
  <Company>Gemeente Breda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Verduurzaming Gemeentelijk Vastgoed</dc:title>
  <dc:creator>Leendert Odijk - Advies In Vastgoed</dc:creator>
  <cp:lastModifiedBy>Nuland, J.J.M.E. van</cp:lastModifiedBy>
  <cp:revision>56</cp:revision>
  <cp:lastPrinted>2016-07-20T12:54:25Z</cp:lastPrinted>
  <dcterms:created xsi:type="dcterms:W3CDTF">2016-05-20T11:57:15Z</dcterms:created>
  <dcterms:modified xsi:type="dcterms:W3CDTF">2017-09-11T07:31:15Z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-1920787596</vt:i4>
  </property>
  <property fmtid="{D5CDD505-2E9C-101B-9397-08002B2CF9AE}" pid="3" name="_NewReviewCycle">
    <vt:lpwstr/>
  </property>
  <property fmtid="{D5CDD505-2E9C-101B-9397-08002B2CF9AE}" pid="4" name="_EmailSubject">
    <vt:lpwstr>E-day: terugblik op een dag vol verbinding</vt:lpwstr>
  </property>
  <property fmtid="{D5CDD505-2E9C-101B-9397-08002B2CF9AE}" pid="5" name="_AuthorEmail">
    <vt:lpwstr>jjme.van.nuland@breda.nl</vt:lpwstr>
  </property>
  <property fmtid="{D5CDD505-2E9C-101B-9397-08002B2CF9AE}" pid="6" name="_AuthorEmailDisplayName">
    <vt:lpwstr>Nuland, J.J.M.E. (Judith) van</vt:lpwstr>
  </property>
  <property fmtid="{D5CDD505-2E9C-101B-9397-08002B2CF9AE}" pid="7" name="_PreviousAdHocReviewCycleID">
    <vt:i4>-1518930156</vt:i4>
  </property>
</Properties>
</file>